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  <p:sldMasterId id="2147483873" r:id="rId9"/>
    <p:sldMasterId id="2147483894" r:id="rId10"/>
    <p:sldMasterId id="2147483919" r:id="rId11"/>
    <p:sldMasterId id="2147483939" r:id="rId12"/>
  </p:sldMasterIdLst>
  <p:notesMasterIdLst>
    <p:notesMasterId r:id="rId21"/>
  </p:notesMasterIdLst>
  <p:sldIdLst>
    <p:sldId id="624" r:id="rId13"/>
    <p:sldId id="634" r:id="rId14"/>
    <p:sldId id="636" r:id="rId15"/>
    <p:sldId id="638" r:id="rId16"/>
    <p:sldId id="635" r:id="rId17"/>
    <p:sldId id="633" r:id="rId18"/>
    <p:sldId id="637" r:id="rId19"/>
    <p:sldId id="613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  <p:cmAuthor id="2" name="Chris Anderson (ZUMO)" initials="CA(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1571" autoAdjust="0"/>
  </p:normalViewPr>
  <p:slideViewPr>
    <p:cSldViewPr snapToGrid="0">
      <p:cViewPr varScale="1">
        <p:scale>
          <a:sx n="67" d="100"/>
          <a:sy n="67" d="100"/>
        </p:scale>
        <p:origin x="1310" y="6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9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3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  <a:p>
            <a:endParaRPr lang="en-US" dirty="0"/>
          </a:p>
          <a:p>
            <a:pPr lvl="0"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31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9:34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4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9:34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7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3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07-11-2017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07-11-2017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11/7/2017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Stock_65807837_HD_720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267"/>
          <a:stretch/>
        </p:blipFill>
        <p:spPr>
          <a:xfrm>
            <a:off x="5338200" y="-1161"/>
            <a:ext cx="6910507" cy="685165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-1" y="0"/>
            <a:ext cx="8290981" cy="6858000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6271" y="2205464"/>
            <a:ext cx="8534315" cy="2438400"/>
          </a:xfrm>
          <a:noFill/>
        </p:spPr>
        <p:txBody>
          <a:bodyPr lIns="195067" tIns="121917" rIns="195067" bIns="121917" anchor="t" anchorCtr="0"/>
          <a:lstStyle>
            <a:lvl1pPr>
              <a:defRPr sz="5398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4068" y="3586536"/>
            <a:ext cx="7317317" cy="1057328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88" y="259328"/>
            <a:ext cx="1304123" cy="2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948600" y="2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07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1630775" y="-1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 userDrawn="1"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56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 bwMode="auto">
          <a:xfrm>
            <a:off x="0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3033073" cy="201285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136528" y="742950"/>
            <a:ext cx="7785597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199"/>
            </a:lvl1pPr>
            <a:lvl2pPr marL="0" indent="0">
              <a:spcBef>
                <a:spcPts val="1200"/>
              </a:spcBef>
              <a:buNone/>
              <a:defRPr sz="1999"/>
            </a:lvl2pPr>
            <a:lvl3pPr marL="560073" indent="0">
              <a:buNone/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979160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 marL="0" indent="0">
              <a:spcBef>
                <a:spcPts val="1200"/>
              </a:spcBef>
              <a:defRPr lang="en-US" sz="1999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22004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7"/>
          </p:nvPr>
        </p:nvSpPr>
        <p:spPr>
          <a:xfrm>
            <a:off x="7571058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471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/>
          <a:stretch/>
        </p:blipFill>
        <p:spPr>
          <a:xfrm>
            <a:off x="1494971" y="2"/>
            <a:ext cx="10697029" cy="68580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3048" y="0"/>
            <a:ext cx="12188952" cy="6858001"/>
          </a:xfrm>
          <a:prstGeom prst="rect">
            <a:avLst/>
          </a:prstGeom>
          <a:solidFill>
            <a:schemeClr val="tx2">
              <a:lumMod val="50000"/>
              <a:alpha val="74902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96128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 with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5712984"/>
            <a:ext cx="1905001" cy="62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16" tIns="45708" rIns="91416" bIns="45708" rtlCol="0" anchor="t" anchorCtr="0">
            <a:noAutofit/>
          </a:bodyPr>
          <a:lstStyle/>
          <a:p>
            <a:pPr algn="ctr" defTabSz="914126">
              <a:defRPr/>
            </a:pPr>
            <a:endParaRPr lang="en-US" sz="1799" dirty="0" err="1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668" y="5803737"/>
            <a:ext cx="1695034" cy="444665"/>
          </a:xfrm>
          <a:prstGeom prst="rect">
            <a:avLst/>
          </a:prstGeom>
        </p:spPr>
        <p:txBody>
          <a:bodyPr lIns="91440" tIns="91440" rIns="91440" bIns="91440" anchor="ctr" anchorCtr="0"/>
          <a:lstStyle>
            <a:lvl1pPr marL="0" indent="0">
              <a:buNone/>
              <a:defRPr lang="en-US" sz="1600" kern="1200" spc="0" dirty="0">
                <a:ln w="3175">
                  <a:noFill/>
                </a:ln>
                <a:solidFill>
                  <a:srgbClr val="505050"/>
                </a:solidFill>
                <a:latin typeface="+mn-lt"/>
                <a:ea typeface="ＭＳ Ｐゴシック" charset="0"/>
                <a:cs typeface="Segoe UI" pitchFamily="34" charset="0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804511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144484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4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 rot="10800000">
            <a:off x="8055471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-9525" y="-3"/>
            <a:ext cx="6076495" cy="686442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328759 w 5476196"/>
              <a:gd name="connsiteY2" fmla="*/ 662007 h 6858002"/>
              <a:gd name="connsiteX3" fmla="*/ 5476196 w 5476196"/>
              <a:gd name="connsiteY3" fmla="*/ 0 h 6858002"/>
              <a:gd name="connsiteX4" fmla="*/ 5476196 w 5476196"/>
              <a:gd name="connsiteY4" fmla="*/ 6858002 h 6858002"/>
              <a:gd name="connsiteX0" fmla="*/ 5476196 w 5484793"/>
              <a:gd name="connsiteY0" fmla="*/ 6195995 h 6195995"/>
              <a:gd name="connsiteX1" fmla="*/ 0 w 5484793"/>
              <a:gd name="connsiteY1" fmla="*/ 6195995 h 6195995"/>
              <a:gd name="connsiteX2" fmla="*/ 1328759 w 5484793"/>
              <a:gd name="connsiteY2" fmla="*/ 0 h 6195995"/>
              <a:gd name="connsiteX3" fmla="*/ 5484793 w 5484793"/>
              <a:gd name="connsiteY3" fmla="*/ 0 h 6195995"/>
              <a:gd name="connsiteX4" fmla="*/ 5476196 w 5484793"/>
              <a:gd name="connsiteY4" fmla="*/ 6195995 h 619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4793" h="6195995">
                <a:moveTo>
                  <a:pt x="5476196" y="6195995"/>
                </a:moveTo>
                <a:lnTo>
                  <a:pt x="0" y="6195995"/>
                </a:lnTo>
                <a:lnTo>
                  <a:pt x="1328759" y="0"/>
                </a:lnTo>
                <a:lnTo>
                  <a:pt x="5484793" y="0"/>
                </a:lnTo>
                <a:cubicBezTo>
                  <a:pt x="5481927" y="2065332"/>
                  <a:pt x="5479062" y="4130663"/>
                  <a:pt x="5476196" y="61959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 bwMode="auto">
          <a:xfrm>
            <a:off x="4604868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278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4076"/>
          <a:stretch/>
        </p:blipFill>
        <p:spPr>
          <a:xfrm>
            <a:off x="6438900" y="0"/>
            <a:ext cx="5753100" cy="6858285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0" y="-2"/>
            <a:ext cx="5476196" cy="685800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196" h="6858002">
                <a:moveTo>
                  <a:pt x="5476196" y="6858002"/>
                </a:moveTo>
                <a:lnTo>
                  <a:pt x="0" y="6858002"/>
                </a:lnTo>
                <a:lnTo>
                  <a:pt x="1457721" y="0"/>
                </a:lnTo>
                <a:lnTo>
                  <a:pt x="54761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6762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9" y="1108673"/>
            <a:ext cx="4432965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15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602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8"/>
          <a:stretch/>
        </p:blipFill>
        <p:spPr>
          <a:xfrm>
            <a:off x="0" y="-1"/>
            <a:ext cx="4520309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 bwMode="auto">
          <a:xfrm>
            <a:off x="2021605" y="-1"/>
            <a:ext cx="11182350" cy="6908103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72147 w 8182218"/>
              <a:gd name="connsiteY4" fmla="*/ 467255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8" fmla="*/ 1457721 w 8182218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3611752 w 7749157"/>
              <a:gd name="connsiteY6" fmla="*/ 6858002 h 6858002"/>
              <a:gd name="connsiteX7" fmla="*/ 0 w 7749157"/>
              <a:gd name="connsiteY7" fmla="*/ 4773264 h 6858002"/>
              <a:gd name="connsiteX8" fmla="*/ 1024660 w 7749157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0 w 7749157"/>
              <a:gd name="connsiteY6" fmla="*/ 4773264 h 6858002"/>
              <a:gd name="connsiteX7" fmla="*/ 1024660 w 7749157"/>
              <a:gd name="connsiteY7" fmla="*/ 0 h 6858002"/>
              <a:gd name="connsiteX0" fmla="*/ 1024660 w 7749157"/>
              <a:gd name="connsiteY0" fmla="*/ 0 h 4773264"/>
              <a:gd name="connsiteX1" fmla="*/ 3611752 w 7749157"/>
              <a:gd name="connsiteY1" fmla="*/ 0 h 4773264"/>
              <a:gd name="connsiteX2" fmla="*/ 5043135 w 7749157"/>
              <a:gd name="connsiteY2" fmla="*/ 0 h 4773264"/>
              <a:gd name="connsiteX3" fmla="*/ 7749157 w 7749157"/>
              <a:gd name="connsiteY3" fmla="*/ 0 h 4773264"/>
              <a:gd name="connsiteX4" fmla="*/ 7739086 w 7749157"/>
              <a:gd name="connsiteY4" fmla="*/ 4672552 h 4773264"/>
              <a:gd name="connsiteX5" fmla="*/ 0 w 7749157"/>
              <a:gd name="connsiteY5" fmla="*/ 4773264 h 4773264"/>
              <a:gd name="connsiteX6" fmla="*/ 1024660 w 7749157"/>
              <a:gd name="connsiteY6" fmla="*/ 0 h 4773264"/>
              <a:gd name="connsiteX0" fmla="*/ 1024660 w 7759228"/>
              <a:gd name="connsiteY0" fmla="*/ 0 h 4773264"/>
              <a:gd name="connsiteX1" fmla="*/ 3611752 w 7759228"/>
              <a:gd name="connsiteY1" fmla="*/ 0 h 4773264"/>
              <a:gd name="connsiteX2" fmla="*/ 5043135 w 7759228"/>
              <a:gd name="connsiteY2" fmla="*/ 0 h 4773264"/>
              <a:gd name="connsiteX3" fmla="*/ 7749157 w 7759228"/>
              <a:gd name="connsiteY3" fmla="*/ 0 h 4773264"/>
              <a:gd name="connsiteX4" fmla="*/ 7759228 w 7759228"/>
              <a:gd name="connsiteY4" fmla="*/ 4753121 h 4773264"/>
              <a:gd name="connsiteX5" fmla="*/ 0 w 7759228"/>
              <a:gd name="connsiteY5" fmla="*/ 4773264 h 4773264"/>
              <a:gd name="connsiteX6" fmla="*/ 1024660 w 7759228"/>
              <a:gd name="connsiteY6" fmla="*/ 0 h 4773264"/>
              <a:gd name="connsiteX0" fmla="*/ 1024660 w 7759228"/>
              <a:gd name="connsiteY0" fmla="*/ 0 h 4793406"/>
              <a:gd name="connsiteX1" fmla="*/ 3611752 w 7759228"/>
              <a:gd name="connsiteY1" fmla="*/ 0 h 4793406"/>
              <a:gd name="connsiteX2" fmla="*/ 5043135 w 7759228"/>
              <a:gd name="connsiteY2" fmla="*/ 0 h 4793406"/>
              <a:gd name="connsiteX3" fmla="*/ 7749157 w 7759228"/>
              <a:gd name="connsiteY3" fmla="*/ 0 h 4793406"/>
              <a:gd name="connsiteX4" fmla="*/ 7759228 w 7759228"/>
              <a:gd name="connsiteY4" fmla="*/ 4793406 h 4793406"/>
              <a:gd name="connsiteX5" fmla="*/ 0 w 7759228"/>
              <a:gd name="connsiteY5" fmla="*/ 4773264 h 4793406"/>
              <a:gd name="connsiteX6" fmla="*/ 1024660 w 7759228"/>
              <a:gd name="connsiteY6" fmla="*/ 0 h 479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59228" h="4793406">
                <a:moveTo>
                  <a:pt x="1024660" y="0"/>
                </a:moveTo>
                <a:lnTo>
                  <a:pt x="3611752" y="0"/>
                </a:lnTo>
                <a:lnTo>
                  <a:pt x="5043135" y="0"/>
                </a:lnTo>
                <a:lnTo>
                  <a:pt x="7749157" y="0"/>
                </a:lnTo>
                <a:lnTo>
                  <a:pt x="7759228" y="4793406"/>
                </a:lnTo>
                <a:lnTo>
                  <a:pt x="0" y="4773264"/>
                </a:lnTo>
                <a:lnTo>
                  <a:pt x="1024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766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510119" y="6385630"/>
            <a:ext cx="1165130" cy="226840"/>
            <a:chOff x="382588" y="4784726"/>
            <a:chExt cx="896938" cy="174625"/>
          </a:xfrm>
          <a:solidFill>
            <a:srgbClr val="005586"/>
          </a:solidFill>
        </p:grpSpPr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8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</p:grpSp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0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64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4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6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98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6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2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707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93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7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9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3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4533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390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4254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413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792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0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975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85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846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74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681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280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678070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55725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4552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9929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0146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7013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45370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198020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28959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6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91414" rIns="91414" bIns="9141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5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2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281560" indent="0">
              <a:buNone/>
              <a:defRPr sz="2000">
                <a:solidFill>
                  <a:schemeClr val="bg1"/>
                </a:solidFill>
              </a:defRPr>
            </a:lvl2pPr>
            <a:lvl3pPr marL="588235" indent="0">
              <a:buNone/>
              <a:defRPr sz="2000">
                <a:solidFill>
                  <a:schemeClr val="bg1"/>
                </a:solidFill>
              </a:defRPr>
            </a:lvl3pPr>
            <a:lvl4pPr marL="869795" indent="0">
              <a:buNone/>
              <a:defRPr sz="2000">
                <a:solidFill>
                  <a:schemeClr val="bg1"/>
                </a:solidFill>
              </a:defRPr>
            </a:lvl4pPr>
            <a:lvl5pPr marL="1105087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9"/>
            <a:ext cx="1737792" cy="639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7187658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581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0"/>
            <a:ext cx="10515600" cy="11891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46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3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89510"/>
            <a:ext cx="4225334" cy="32142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1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0841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233488" y="855372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85245" y="299807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4729"/>
            <a:ext cx="1421436" cy="3006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216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22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4751363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4482123" cy="17946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2084171"/>
            <a:ext cx="4482124" cy="253197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55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164079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065537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5397594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10190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626443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4337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6794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558934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8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8055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8910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5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535875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613174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32070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78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20121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11/7/2017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0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image" Target="../media/image2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9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82">
                <a:solidFill>
                  <a:srgbClr val="505050"/>
                </a:solidFill>
              </a:defRPr>
            </a:lvl1pPr>
          </a:lstStyle>
          <a:p>
            <a:pPr defTabSz="913231" fontAlgn="base">
              <a:spcBef>
                <a:spcPct val="0"/>
              </a:spcBef>
              <a:spcAft>
                <a:spcPct val="0"/>
              </a:spcAft>
            </a:pPr>
            <a:fld id="{83758903-653A-7442-ACA2-36E6579F0BEB}" type="slidenum">
              <a:rPr lang="en-US" smtClean="0">
                <a:ea typeface="ＭＳ Ｐゴシック" charset="0"/>
              </a:rPr>
              <a:pPr defTabSz="91323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0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</p:sldLayoutIdLst>
  <p:transition>
    <p:fade/>
  </p:transition>
  <p:hf hdr="0" dt="0"/>
  <p:txStyles>
    <p:titleStyle>
      <a:lvl1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398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59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117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176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235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52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03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132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161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9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206E9-2411-4227-B00C-76F63009306B}" type="datetimeFigureOut">
              <a:rPr lang="en-AU" smtClean="0"/>
              <a:t>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97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2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42.png"/><Relationship Id="rId11" Type="http://schemas.openxmlformats.org/officeDocument/2006/relationships/image" Target="../media/image32.emf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9633" y="5744345"/>
            <a:ext cx="1191236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By </a:t>
            </a:r>
            <a:r>
              <a:rPr lang="en-US" sz="3600">
                <a:solidFill>
                  <a:schemeClr val="bg1"/>
                </a:solidFill>
              </a:rPr>
              <a:t>Frank Boucher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React when a new message is pushed to an Azure Storage Queue, and read the message using </a:t>
            </a:r>
            <a:r>
              <a:rPr lang="en-US" sz="3921" dirty="0" err="1"/>
              <a:t>Serverless</a:t>
            </a:r>
            <a:r>
              <a:rPr lang="en-US" sz="3921" dirty="0"/>
              <a:t> services: Azure Functions. 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859609" y="1189176"/>
            <a:ext cx="4192342" cy="5162149"/>
            <a:chOff x="4158354" y="1189176"/>
            <a:chExt cx="4192342" cy="51621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567771" y="840651"/>
            <a:ext cx="4889392" cy="5510674"/>
            <a:chOff x="7567771" y="840651"/>
            <a:chExt cx="4889392" cy="5510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25302" y="779528"/>
            <a:ext cx="2560320" cy="5571797"/>
            <a:chOff x="825302" y="779528"/>
            <a:chExt cx="2560320" cy="5571797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473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93345" y="1412044"/>
          <a:ext cx="11205310" cy="4780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655">
                  <a:extLst>
                    <a:ext uri="{9D8B030D-6E8A-4147-A177-3AD203B41FA5}">
                      <a16:colId xmlns:a16="http://schemas.microsoft.com/office/drawing/2014/main" val="2683563793"/>
                    </a:ext>
                  </a:extLst>
                </a:gridCol>
                <a:gridCol w="5602655">
                  <a:extLst>
                    <a:ext uri="{9D8B030D-6E8A-4147-A177-3AD203B41FA5}">
                      <a16:colId xmlns:a16="http://schemas.microsoft.com/office/drawing/2014/main" val="4146405829"/>
                    </a:ext>
                  </a:extLst>
                </a:gridCol>
              </a:tblGrid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Web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Glue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645007490"/>
                  </a:ext>
                </a:extLst>
              </a:tr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Bots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 err="1"/>
                        <a:t>IoT</a:t>
                      </a:r>
                      <a:endParaRPr lang="en-US" sz="2500" b="1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936843174"/>
                  </a:ext>
                </a:extLst>
              </a:tr>
            </a:tbl>
          </a:graphicData>
        </a:graphic>
      </p:graphicFrame>
      <p:pic>
        <p:nvPicPr>
          <p:cNvPr id="194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3" y="2233767"/>
            <a:ext cx="4821526" cy="1404501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0" y="4052060"/>
            <a:ext cx="3762357" cy="2122009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13" y="1857236"/>
            <a:ext cx="4645725" cy="1781032"/>
          </a:xfrm>
          <a:prstGeom prst="rect">
            <a:avLst/>
          </a:prstGeom>
        </p:spPr>
      </p:pic>
      <p:pic>
        <p:nvPicPr>
          <p:cNvPr id="474" name="Picture 4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72" y="4549531"/>
            <a:ext cx="5074804" cy="1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61558" y="290513"/>
            <a:ext cx="10747375" cy="898525"/>
          </a:xfrm>
        </p:spPr>
        <p:txBody>
          <a:bodyPr/>
          <a:lstStyle/>
          <a:p>
            <a:r>
              <a:rPr lang="en-US" sz="5400" dirty="0"/>
              <a:t>Azure Functions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7" y="438841"/>
            <a:ext cx="891304" cy="7865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69241" y="1586595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8687" y="1586596"/>
            <a:ext cx="3854627" cy="4804837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68135" y="1586597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1" y="6387514"/>
            <a:ext cx="12192000" cy="47000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228346" y="5001713"/>
            <a:ext cx="3374883" cy="948379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Twilio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Freeform 12"/>
          <p:cNvSpPr>
            <a:spLocks noChangeAspect="1" noEditPoints="1"/>
          </p:cNvSpPr>
          <p:nvPr/>
        </p:nvSpPr>
        <p:spPr bwMode="auto">
          <a:xfrm>
            <a:off x="8456622" y="3716181"/>
            <a:ext cx="537855" cy="480243"/>
          </a:xfrm>
          <a:custGeom>
            <a:avLst/>
            <a:gdLst>
              <a:gd name="T0" fmla="*/ 347 w 1167"/>
              <a:gd name="T1" fmla="*/ 0 h 1042"/>
              <a:gd name="T2" fmla="*/ 0 w 1167"/>
              <a:gd name="T3" fmla="*/ 215 h 1042"/>
              <a:gd name="T4" fmla="*/ 222 w 1167"/>
              <a:gd name="T5" fmla="*/ 399 h 1042"/>
              <a:gd name="T6" fmla="*/ 574 w 1167"/>
              <a:gd name="T7" fmla="*/ 182 h 1042"/>
              <a:gd name="T8" fmla="*/ 347 w 1167"/>
              <a:gd name="T9" fmla="*/ 0 h 1042"/>
              <a:gd name="T10" fmla="*/ 347 w 1167"/>
              <a:gd name="T11" fmla="*/ 0 h 1042"/>
              <a:gd name="T12" fmla="*/ 819 w 1167"/>
              <a:gd name="T13" fmla="*/ 0 h 1042"/>
              <a:gd name="T14" fmla="*/ 1167 w 1167"/>
              <a:gd name="T15" fmla="*/ 217 h 1042"/>
              <a:gd name="T16" fmla="*/ 944 w 1167"/>
              <a:gd name="T17" fmla="*/ 399 h 1042"/>
              <a:gd name="T18" fmla="*/ 597 w 1167"/>
              <a:gd name="T19" fmla="*/ 182 h 1042"/>
              <a:gd name="T20" fmla="*/ 819 w 1167"/>
              <a:gd name="T21" fmla="*/ 0 h 1042"/>
              <a:gd name="T22" fmla="*/ 819 w 1167"/>
              <a:gd name="T23" fmla="*/ 0 h 1042"/>
              <a:gd name="T24" fmla="*/ 349 w 1167"/>
              <a:gd name="T25" fmla="*/ 798 h 1042"/>
              <a:gd name="T26" fmla="*/ 14 w 1167"/>
              <a:gd name="T27" fmla="*/ 602 h 1042"/>
              <a:gd name="T28" fmla="*/ 217 w 1167"/>
              <a:gd name="T29" fmla="*/ 427 h 1042"/>
              <a:gd name="T30" fmla="*/ 548 w 1167"/>
              <a:gd name="T31" fmla="*/ 631 h 1042"/>
              <a:gd name="T32" fmla="*/ 349 w 1167"/>
              <a:gd name="T33" fmla="*/ 798 h 1042"/>
              <a:gd name="T34" fmla="*/ 349 w 1167"/>
              <a:gd name="T35" fmla="*/ 798 h 1042"/>
              <a:gd name="T36" fmla="*/ 815 w 1167"/>
              <a:gd name="T37" fmla="*/ 796 h 1042"/>
              <a:gd name="T38" fmla="*/ 1152 w 1167"/>
              <a:gd name="T39" fmla="*/ 598 h 1042"/>
              <a:gd name="T40" fmla="*/ 949 w 1167"/>
              <a:gd name="T41" fmla="*/ 427 h 1042"/>
              <a:gd name="T42" fmla="*/ 618 w 1167"/>
              <a:gd name="T43" fmla="*/ 626 h 1042"/>
              <a:gd name="T44" fmla="*/ 815 w 1167"/>
              <a:gd name="T45" fmla="*/ 796 h 1042"/>
              <a:gd name="T46" fmla="*/ 815 w 1167"/>
              <a:gd name="T47" fmla="*/ 796 h 1042"/>
              <a:gd name="T48" fmla="*/ 592 w 1167"/>
              <a:gd name="T49" fmla="*/ 642 h 1042"/>
              <a:gd name="T50" fmla="*/ 592 w 1167"/>
              <a:gd name="T51" fmla="*/ 1042 h 1042"/>
              <a:gd name="T52" fmla="*/ 933 w 1167"/>
              <a:gd name="T53" fmla="*/ 831 h 1042"/>
              <a:gd name="T54" fmla="*/ 933 w 1167"/>
              <a:gd name="T55" fmla="*/ 768 h 1042"/>
              <a:gd name="T56" fmla="*/ 819 w 1167"/>
              <a:gd name="T57" fmla="*/ 827 h 1042"/>
              <a:gd name="T58" fmla="*/ 592 w 1167"/>
              <a:gd name="T59" fmla="*/ 642 h 1042"/>
              <a:gd name="T60" fmla="*/ 592 w 1167"/>
              <a:gd name="T61" fmla="*/ 642 h 1042"/>
              <a:gd name="T62" fmla="*/ 569 w 1167"/>
              <a:gd name="T63" fmla="*/ 642 h 1042"/>
              <a:gd name="T64" fmla="*/ 569 w 1167"/>
              <a:gd name="T65" fmla="*/ 1042 h 1042"/>
              <a:gd name="T66" fmla="*/ 233 w 1167"/>
              <a:gd name="T67" fmla="*/ 831 h 1042"/>
              <a:gd name="T68" fmla="*/ 233 w 1167"/>
              <a:gd name="T69" fmla="*/ 768 h 1042"/>
              <a:gd name="T70" fmla="*/ 347 w 1167"/>
              <a:gd name="T71" fmla="*/ 827 h 1042"/>
              <a:gd name="T72" fmla="*/ 569 w 1167"/>
              <a:gd name="T73" fmla="*/ 642 h 1042"/>
              <a:gd name="T74" fmla="*/ 569 w 1167"/>
              <a:gd name="T75" fmla="*/ 6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7" h="1042">
                <a:moveTo>
                  <a:pt x="347" y="0"/>
                </a:moveTo>
                <a:lnTo>
                  <a:pt x="0" y="215"/>
                </a:lnTo>
                <a:lnTo>
                  <a:pt x="222" y="399"/>
                </a:lnTo>
                <a:lnTo>
                  <a:pt x="574" y="182"/>
                </a:lnTo>
                <a:lnTo>
                  <a:pt x="347" y="0"/>
                </a:lnTo>
                <a:lnTo>
                  <a:pt x="347" y="0"/>
                </a:lnTo>
                <a:close/>
                <a:moveTo>
                  <a:pt x="819" y="0"/>
                </a:moveTo>
                <a:lnTo>
                  <a:pt x="1167" y="217"/>
                </a:lnTo>
                <a:lnTo>
                  <a:pt x="944" y="399"/>
                </a:lnTo>
                <a:lnTo>
                  <a:pt x="597" y="182"/>
                </a:lnTo>
                <a:lnTo>
                  <a:pt x="819" y="0"/>
                </a:lnTo>
                <a:lnTo>
                  <a:pt x="819" y="0"/>
                </a:lnTo>
                <a:close/>
                <a:moveTo>
                  <a:pt x="349" y="798"/>
                </a:moveTo>
                <a:lnTo>
                  <a:pt x="14" y="602"/>
                </a:lnTo>
                <a:lnTo>
                  <a:pt x="217" y="427"/>
                </a:lnTo>
                <a:lnTo>
                  <a:pt x="548" y="631"/>
                </a:lnTo>
                <a:lnTo>
                  <a:pt x="349" y="798"/>
                </a:lnTo>
                <a:lnTo>
                  <a:pt x="349" y="798"/>
                </a:lnTo>
                <a:close/>
                <a:moveTo>
                  <a:pt x="815" y="796"/>
                </a:moveTo>
                <a:lnTo>
                  <a:pt x="1152" y="598"/>
                </a:lnTo>
                <a:lnTo>
                  <a:pt x="949" y="427"/>
                </a:lnTo>
                <a:lnTo>
                  <a:pt x="618" y="626"/>
                </a:lnTo>
                <a:lnTo>
                  <a:pt x="815" y="796"/>
                </a:lnTo>
                <a:lnTo>
                  <a:pt x="815" y="796"/>
                </a:lnTo>
                <a:close/>
                <a:moveTo>
                  <a:pt x="592" y="642"/>
                </a:moveTo>
                <a:lnTo>
                  <a:pt x="592" y="1042"/>
                </a:lnTo>
                <a:lnTo>
                  <a:pt x="933" y="831"/>
                </a:lnTo>
                <a:lnTo>
                  <a:pt x="933" y="768"/>
                </a:lnTo>
                <a:lnTo>
                  <a:pt x="819" y="827"/>
                </a:lnTo>
                <a:lnTo>
                  <a:pt x="592" y="642"/>
                </a:lnTo>
                <a:lnTo>
                  <a:pt x="592" y="642"/>
                </a:lnTo>
                <a:close/>
                <a:moveTo>
                  <a:pt x="569" y="642"/>
                </a:moveTo>
                <a:lnTo>
                  <a:pt x="569" y="1042"/>
                </a:lnTo>
                <a:lnTo>
                  <a:pt x="233" y="831"/>
                </a:lnTo>
                <a:lnTo>
                  <a:pt x="233" y="768"/>
                </a:lnTo>
                <a:lnTo>
                  <a:pt x="347" y="827"/>
                </a:lnTo>
                <a:lnTo>
                  <a:pt x="569" y="642"/>
                </a:lnTo>
                <a:lnTo>
                  <a:pt x="569" y="6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46" y="3675580"/>
            <a:ext cx="627497" cy="56144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277757" y="4311410"/>
            <a:ext cx="86149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550854" y="4311410"/>
            <a:ext cx="88192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873740" y="2924645"/>
            <a:ext cx="782160" cy="470621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Storage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8185907" y="2924645"/>
            <a:ext cx="105146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9506336" y="2924645"/>
            <a:ext cx="98253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Hub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944" y="3581410"/>
            <a:ext cx="483527" cy="590977"/>
          </a:xfrm>
          <a:prstGeom prst="rect">
            <a:avLst/>
          </a:prstGeom>
        </p:spPr>
      </p:pic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10700226" y="4301097"/>
            <a:ext cx="1164789" cy="280605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AzureDocDb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91194" y="2496730"/>
            <a:ext cx="1295614" cy="3546843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63642" y="3659478"/>
            <a:ext cx="1604933" cy="2384095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Local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42" tIns="89642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4670" y="2400794"/>
            <a:ext cx="1557254" cy="3642778"/>
            <a:chOff x="473987" y="2448438"/>
            <a:chExt cx="1588480" cy="3715823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0"/>
              <a:ext cx="1571520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Event-driven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45967" y="3312501"/>
            <a:ext cx="1216848" cy="2731061"/>
            <a:chOff x="2597019" y="3378426"/>
            <a:chExt cx="1241248" cy="2785825"/>
          </a:xfrm>
        </p:grpSpPr>
        <p:sp>
          <p:nvSpPr>
            <p:cNvPr id="113" name="TextBox 112"/>
            <p:cNvSpPr txBox="1"/>
            <p:nvPr/>
          </p:nvSpPr>
          <p:spPr>
            <a:xfrm>
              <a:off x="2620190" y="5517931"/>
              <a:ext cx="1218077" cy="646320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Reduced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3508" y="2277141"/>
            <a:ext cx="607102" cy="52015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9721840" y="2282140"/>
            <a:ext cx="489484" cy="510151"/>
            <a:chOff x="6915150" y="4665663"/>
            <a:chExt cx="714375" cy="744537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7070725" y="49911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7070725" y="51435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7243763" y="4929188"/>
              <a:ext cx="119062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7243763" y="5081588"/>
              <a:ext cx="119062" cy="92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415213" y="4991100"/>
              <a:ext cx="120650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070725" y="48387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6915150" y="4665663"/>
              <a:ext cx="714375" cy="176212"/>
            </a:xfrm>
            <a:custGeom>
              <a:avLst/>
              <a:gdLst>
                <a:gd name="T0" fmla="*/ 0 w 450"/>
                <a:gd name="T1" fmla="*/ 0 h 111"/>
                <a:gd name="T2" fmla="*/ 0 w 450"/>
                <a:gd name="T3" fmla="*/ 47 h 111"/>
                <a:gd name="T4" fmla="*/ 0 w 450"/>
                <a:gd name="T5" fmla="*/ 47 h 111"/>
                <a:gd name="T6" fmla="*/ 0 w 450"/>
                <a:gd name="T7" fmla="*/ 111 h 111"/>
                <a:gd name="T8" fmla="*/ 64 w 450"/>
                <a:gd name="T9" fmla="*/ 111 h 111"/>
                <a:gd name="T10" fmla="*/ 64 w 450"/>
                <a:gd name="T11" fmla="*/ 64 h 111"/>
                <a:gd name="T12" fmla="*/ 389 w 450"/>
                <a:gd name="T13" fmla="*/ 64 h 111"/>
                <a:gd name="T14" fmla="*/ 389 w 450"/>
                <a:gd name="T15" fmla="*/ 111 h 111"/>
                <a:gd name="T16" fmla="*/ 450 w 450"/>
                <a:gd name="T17" fmla="*/ 111 h 111"/>
                <a:gd name="T18" fmla="*/ 450 w 450"/>
                <a:gd name="T19" fmla="*/ 64 h 111"/>
                <a:gd name="T20" fmla="*/ 450 w 450"/>
                <a:gd name="T21" fmla="*/ 47 h 111"/>
                <a:gd name="T22" fmla="*/ 450 w 450"/>
                <a:gd name="T23" fmla="*/ 0 h 111"/>
                <a:gd name="T24" fmla="*/ 0 w 450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1"/>
                  </a:lnTo>
                  <a:lnTo>
                    <a:pt x="64" y="111"/>
                  </a:lnTo>
                  <a:lnTo>
                    <a:pt x="64" y="64"/>
                  </a:lnTo>
                  <a:lnTo>
                    <a:pt x="389" y="64"/>
                  </a:lnTo>
                  <a:lnTo>
                    <a:pt x="389" y="111"/>
                  </a:lnTo>
                  <a:lnTo>
                    <a:pt x="450" y="111"/>
                  </a:lnTo>
                  <a:lnTo>
                    <a:pt x="450" y="64"/>
                  </a:lnTo>
                  <a:lnTo>
                    <a:pt x="450" y="47"/>
                  </a:lnTo>
                  <a:lnTo>
                    <a:pt x="4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6915150" y="5233988"/>
              <a:ext cx="714375" cy="176212"/>
            </a:xfrm>
            <a:custGeom>
              <a:avLst/>
              <a:gdLst>
                <a:gd name="T0" fmla="*/ 450 w 450"/>
                <a:gd name="T1" fmla="*/ 111 h 111"/>
                <a:gd name="T2" fmla="*/ 450 w 450"/>
                <a:gd name="T3" fmla="*/ 64 h 111"/>
                <a:gd name="T4" fmla="*/ 450 w 450"/>
                <a:gd name="T5" fmla="*/ 64 h 111"/>
                <a:gd name="T6" fmla="*/ 450 w 450"/>
                <a:gd name="T7" fmla="*/ 0 h 111"/>
                <a:gd name="T8" fmla="*/ 389 w 450"/>
                <a:gd name="T9" fmla="*/ 0 h 111"/>
                <a:gd name="T10" fmla="*/ 389 w 450"/>
                <a:gd name="T11" fmla="*/ 48 h 111"/>
                <a:gd name="T12" fmla="*/ 64 w 450"/>
                <a:gd name="T13" fmla="*/ 48 h 111"/>
                <a:gd name="T14" fmla="*/ 64 w 450"/>
                <a:gd name="T15" fmla="*/ 0 h 111"/>
                <a:gd name="T16" fmla="*/ 0 w 450"/>
                <a:gd name="T17" fmla="*/ 0 h 111"/>
                <a:gd name="T18" fmla="*/ 0 w 450"/>
                <a:gd name="T19" fmla="*/ 48 h 111"/>
                <a:gd name="T20" fmla="*/ 0 w 450"/>
                <a:gd name="T21" fmla="*/ 64 h 111"/>
                <a:gd name="T22" fmla="*/ 0 w 450"/>
                <a:gd name="T23" fmla="*/ 111 h 111"/>
                <a:gd name="T24" fmla="*/ 450 w 450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450" y="111"/>
                  </a:moveTo>
                  <a:lnTo>
                    <a:pt x="450" y="64"/>
                  </a:lnTo>
                  <a:lnTo>
                    <a:pt x="450" y="64"/>
                  </a:lnTo>
                  <a:lnTo>
                    <a:pt x="450" y="0"/>
                  </a:lnTo>
                  <a:lnTo>
                    <a:pt x="389" y="0"/>
                  </a:lnTo>
                  <a:lnTo>
                    <a:pt x="389" y="48"/>
                  </a:lnTo>
                  <a:lnTo>
                    <a:pt x="64" y="48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50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46935" y="2284038"/>
            <a:ext cx="486579" cy="508253"/>
            <a:chOff x="3100388" y="2039938"/>
            <a:chExt cx="712787" cy="744537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100388" y="2039938"/>
              <a:ext cx="712787" cy="174625"/>
            </a:xfrm>
            <a:custGeom>
              <a:avLst/>
              <a:gdLst>
                <a:gd name="T0" fmla="*/ 0 w 449"/>
                <a:gd name="T1" fmla="*/ 0 h 110"/>
                <a:gd name="T2" fmla="*/ 0 w 449"/>
                <a:gd name="T3" fmla="*/ 47 h 110"/>
                <a:gd name="T4" fmla="*/ 0 w 449"/>
                <a:gd name="T5" fmla="*/ 47 h 110"/>
                <a:gd name="T6" fmla="*/ 0 w 449"/>
                <a:gd name="T7" fmla="*/ 110 h 110"/>
                <a:gd name="T8" fmla="*/ 63 w 449"/>
                <a:gd name="T9" fmla="*/ 110 h 110"/>
                <a:gd name="T10" fmla="*/ 63 w 449"/>
                <a:gd name="T11" fmla="*/ 63 h 110"/>
                <a:gd name="T12" fmla="*/ 388 w 449"/>
                <a:gd name="T13" fmla="*/ 63 h 110"/>
                <a:gd name="T14" fmla="*/ 388 w 449"/>
                <a:gd name="T15" fmla="*/ 110 h 110"/>
                <a:gd name="T16" fmla="*/ 449 w 449"/>
                <a:gd name="T17" fmla="*/ 110 h 110"/>
                <a:gd name="T18" fmla="*/ 449 w 449"/>
                <a:gd name="T19" fmla="*/ 63 h 110"/>
                <a:gd name="T20" fmla="*/ 449 w 449"/>
                <a:gd name="T21" fmla="*/ 47 h 110"/>
                <a:gd name="T22" fmla="*/ 449 w 449"/>
                <a:gd name="T23" fmla="*/ 0 h 110"/>
                <a:gd name="T24" fmla="*/ 0 w 449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0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0"/>
                  </a:lnTo>
                  <a:lnTo>
                    <a:pt x="63" y="110"/>
                  </a:lnTo>
                  <a:lnTo>
                    <a:pt x="63" y="63"/>
                  </a:lnTo>
                  <a:lnTo>
                    <a:pt x="388" y="63"/>
                  </a:lnTo>
                  <a:lnTo>
                    <a:pt x="388" y="110"/>
                  </a:lnTo>
                  <a:lnTo>
                    <a:pt x="449" y="110"/>
                  </a:lnTo>
                  <a:lnTo>
                    <a:pt x="449" y="63"/>
                  </a:lnTo>
                  <a:lnTo>
                    <a:pt x="449" y="47"/>
                  </a:lnTo>
                  <a:lnTo>
                    <a:pt x="4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3100388" y="2608263"/>
              <a:ext cx="712787" cy="176212"/>
            </a:xfrm>
            <a:custGeom>
              <a:avLst/>
              <a:gdLst>
                <a:gd name="T0" fmla="*/ 449 w 449"/>
                <a:gd name="T1" fmla="*/ 111 h 111"/>
                <a:gd name="T2" fmla="*/ 449 w 449"/>
                <a:gd name="T3" fmla="*/ 64 h 111"/>
                <a:gd name="T4" fmla="*/ 449 w 449"/>
                <a:gd name="T5" fmla="*/ 64 h 111"/>
                <a:gd name="T6" fmla="*/ 449 w 449"/>
                <a:gd name="T7" fmla="*/ 0 h 111"/>
                <a:gd name="T8" fmla="*/ 388 w 449"/>
                <a:gd name="T9" fmla="*/ 0 h 111"/>
                <a:gd name="T10" fmla="*/ 388 w 449"/>
                <a:gd name="T11" fmla="*/ 47 h 111"/>
                <a:gd name="T12" fmla="*/ 63 w 449"/>
                <a:gd name="T13" fmla="*/ 47 h 111"/>
                <a:gd name="T14" fmla="*/ 63 w 449"/>
                <a:gd name="T15" fmla="*/ 0 h 111"/>
                <a:gd name="T16" fmla="*/ 0 w 449"/>
                <a:gd name="T17" fmla="*/ 0 h 111"/>
                <a:gd name="T18" fmla="*/ 0 w 449"/>
                <a:gd name="T19" fmla="*/ 47 h 111"/>
                <a:gd name="T20" fmla="*/ 0 w 449"/>
                <a:gd name="T21" fmla="*/ 64 h 111"/>
                <a:gd name="T22" fmla="*/ 0 w 449"/>
                <a:gd name="T23" fmla="*/ 111 h 111"/>
                <a:gd name="T24" fmla="*/ 449 w 449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1">
                  <a:moveTo>
                    <a:pt x="449" y="111"/>
                  </a:moveTo>
                  <a:lnTo>
                    <a:pt x="449" y="64"/>
                  </a:lnTo>
                  <a:lnTo>
                    <a:pt x="449" y="64"/>
                  </a:lnTo>
                  <a:lnTo>
                    <a:pt x="449" y="0"/>
                  </a:lnTo>
                  <a:lnTo>
                    <a:pt x="388" y="0"/>
                  </a:lnTo>
                  <a:lnTo>
                    <a:pt x="388" y="47"/>
                  </a:lnTo>
                  <a:lnTo>
                    <a:pt x="63" y="47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49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268663" y="2266950"/>
              <a:ext cx="379412" cy="185737"/>
            </a:xfrm>
            <a:custGeom>
              <a:avLst/>
              <a:gdLst>
                <a:gd name="T0" fmla="*/ 0 w 117"/>
                <a:gd name="T1" fmla="*/ 6 h 57"/>
                <a:gd name="T2" fmla="*/ 44 w 117"/>
                <a:gd name="T3" fmla="*/ 49 h 57"/>
                <a:gd name="T4" fmla="*/ 73 w 117"/>
                <a:gd name="T5" fmla="*/ 49 h 57"/>
                <a:gd name="T6" fmla="*/ 117 w 117"/>
                <a:gd name="T7" fmla="*/ 6 h 57"/>
                <a:gd name="T8" fmla="*/ 117 w 117"/>
                <a:gd name="T9" fmla="*/ 0 h 57"/>
                <a:gd name="T10" fmla="*/ 0 w 117"/>
                <a:gd name="T11" fmla="*/ 0 h 57"/>
                <a:gd name="T12" fmla="*/ 0 w 117"/>
                <a:gd name="T1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7">
                  <a:moveTo>
                    <a:pt x="0" y="6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52" y="57"/>
                    <a:pt x="65" y="57"/>
                    <a:pt x="73" y="49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268663" y="2309813"/>
              <a:ext cx="379412" cy="246062"/>
            </a:xfrm>
            <a:custGeom>
              <a:avLst/>
              <a:gdLst>
                <a:gd name="T0" fmla="*/ 73 w 117"/>
                <a:gd name="T1" fmla="*/ 44 h 76"/>
                <a:gd name="T2" fmla="*/ 44 w 117"/>
                <a:gd name="T3" fmla="*/ 44 h 76"/>
                <a:gd name="T4" fmla="*/ 0 w 117"/>
                <a:gd name="T5" fmla="*/ 0 h 76"/>
                <a:gd name="T6" fmla="*/ 0 w 117"/>
                <a:gd name="T7" fmla="*/ 76 h 76"/>
                <a:gd name="T8" fmla="*/ 117 w 117"/>
                <a:gd name="T9" fmla="*/ 76 h 76"/>
                <a:gd name="T10" fmla="*/ 117 w 117"/>
                <a:gd name="T11" fmla="*/ 0 h 76"/>
                <a:gd name="T12" fmla="*/ 73 w 117"/>
                <a:gd name="T13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6">
                  <a:moveTo>
                    <a:pt x="73" y="44"/>
                  </a:moveTo>
                  <a:cubicBezTo>
                    <a:pt x="65" y="52"/>
                    <a:pt x="52" y="52"/>
                    <a:pt x="4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7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23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00263" y="1189176"/>
            <a:ext cx="7991475" cy="5097779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208971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1_Azure 2015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7447</TotalTime>
  <Words>292</Words>
  <Application>Microsoft Office PowerPoint</Application>
  <PresentationFormat>Widescreen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29" baseType="lpstr">
      <vt:lpstr>ＭＳ Ｐゴシック</vt:lpstr>
      <vt:lpstr>ＭＳ Ｐゴシック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1_Azure 2015</vt:lpstr>
      <vt:lpstr>5-30721_Build_2016_Template_Light</vt:lpstr>
      <vt:lpstr>Office Theme</vt:lpstr>
      <vt:lpstr>1_5-50111_Build 2017_DARK GRAY TEMPLATE</vt:lpstr>
      <vt:lpstr>Step 3 Azure Functions</vt:lpstr>
      <vt:lpstr>Goal</vt:lpstr>
      <vt:lpstr>What is “serverless”</vt:lpstr>
      <vt:lpstr>Common Scenarios</vt:lpstr>
      <vt:lpstr>Azure Functions</vt:lpstr>
      <vt:lpstr>PowerPoint Presentation</vt:lpstr>
      <vt:lpstr>Functions programming concepts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Mathieu Benoit</cp:lastModifiedBy>
  <cp:revision>383</cp:revision>
  <cp:lastPrinted>2014-03-26T17:46:13Z</cp:lastPrinted>
  <dcterms:created xsi:type="dcterms:W3CDTF">2014-03-19T23:21:38Z</dcterms:created>
  <dcterms:modified xsi:type="dcterms:W3CDTF">2017-11-08T02:34:36Z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2017-11-08T02:32:32.0962800Z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